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6"/>
  </p:notesMasterIdLst>
  <p:sldIdLst>
    <p:sldId id="261" r:id="rId5"/>
    <p:sldId id="258" r:id="rId6"/>
    <p:sldId id="267" r:id="rId7"/>
    <p:sldId id="268" r:id="rId8"/>
    <p:sldId id="269" r:id="rId9"/>
    <p:sldId id="266" r:id="rId10"/>
    <p:sldId id="264" r:id="rId11"/>
    <p:sldId id="265" r:id="rId12"/>
    <p:sldId id="270" r:id="rId13"/>
    <p:sldId id="271" r:id="rId14"/>
    <p:sldId id="263" r:id="rId1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0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CF6E9-5779-421F-B387-CA9357149E9E}" v="376" dt="2023-04-25T06:11:08.401"/>
    <p1510:client id="{0A776865-E7A3-4F09-85E0-833B9E3515E1}" v="64" dt="2023-04-25T10:26:44.089"/>
    <p1510:client id="{0B401764-DACF-4F09-9823-653E625272F8}" v="582" dt="2023-04-26T14:00:57.398"/>
    <p1510:client id="{0DA77351-3813-41C2-B6C8-0149A7B8470B}" v="1151" dt="2023-04-24T13:32:17.355"/>
    <p1510:client id="{29EBDA7E-49AE-4206-BDB8-169B40BCF7F5}" v="694" dt="2023-06-03T09:56:26.332"/>
    <p1510:client id="{30C38203-D70C-4F62-8660-258D21E00E4F}" v="2516" dt="2023-06-01T09:47:06.672"/>
    <p1510:client id="{466E87D4-C88B-42EF-B2B3-49527085CFA8}" v="222" dt="2023-06-03T06:03:50.897"/>
    <p1510:client id="{52CDC027-7696-470A-BD84-73EEDB4C1F5B}" v="6" dt="2023-05-12T13:41:49.690"/>
    <p1510:client id="{6020D3AE-84C4-4187-9758-F8435B869FEA}" v="142" dt="2023-05-02T08:01:06.980"/>
    <p1510:client id="{613B040E-ACE7-4738-B82E-9BEEF004672A}" v="3" dt="2023-05-20T04:37:20.119"/>
    <p1510:client id="{6AC054B3-84DA-432A-8246-06AF0B38A795}" v="121" dt="2023-05-26T03:23:18.825"/>
    <p1510:client id="{7CFCDFF0-FE22-4575-A7AF-430EF4B9CBDD}" v="45" dt="2023-05-02T05:26:31.235"/>
    <p1510:client id="{A62F4298-F591-43D7-AE59-93F36554B26C}" v="96" dt="2023-04-26T09:49:04.515"/>
    <p1510:client id="{AFD65F16-7575-4E02-8B0F-F7C7C69A2585}" v="6" dt="2023-05-13T01:43:24.275"/>
    <p1510:client id="{BB3E6A57-E126-4142-AD13-577BC1F2BE31}" v="243" dt="2023-03-23T14:57:47.411"/>
    <p1510:client id="{BFD9EB99-76F3-4A8F-9898-4B154AFB2165}" v="162" dt="2023-05-17T02:54:42.142"/>
    <p1510:client id="{C0600703-F3F1-4C8D-9273-990C33A3F02F}" v="11" dt="2023-05-12T11:29:41.088"/>
    <p1510:client id="{CD08EAE9-67D7-4A81-8EC3-BEA9B2376C91}" v="6" dt="2023-05-23T04:08:23.608"/>
    <p1510:client id="{D307132E-B9AD-4A3B-9B88-AC9F89C5CB09}" v="259" dt="2023-06-01T05:39:24.881"/>
    <p1510:client id="{E754C22B-E1F5-419A-9A33-DF1E2A509B01}" v="3123" dt="2023-03-26T11:55:31.038"/>
    <p1510:client id="{EF10B878-F7D4-411A-BCE9-04441342202D}" v="35" dt="2023-05-20T05:18:58.127"/>
    <p1510:client id="{FA02018A-ECF6-4A38-8D3C-F75B0DE81F93}" v="143" dt="2023-04-25T11:34:46.761"/>
    <p1510:client id="{FF761541-F878-4A2A-84E9-41C479929E4C}" v="165" dt="2023-05-18T04:48:43.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34AED9A8-5C8D-4431-A5F4-8C33E90860AB}" type="datetimeFigureOut">
              <a:rPr lang="en-IN" smtClean="0"/>
              <a:t>03-06-2023</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DC313F1-1FB8-4F83-8BC6-DAB5B44D1222}" type="slidenum">
              <a:rPr lang="en-IN" smtClean="0"/>
              <a:t>‹#›</a:t>
            </a:fld>
            <a:endParaRPr lang="en-IN"/>
          </a:p>
        </p:txBody>
      </p:sp>
    </p:spTree>
    <p:extLst>
      <p:ext uri="{BB962C8B-B14F-4D97-AF65-F5344CB8AC3E}">
        <p14:creationId xmlns:p14="http://schemas.microsoft.com/office/powerpoint/2010/main" val="311807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6842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60752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88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289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0963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9360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6180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275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276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39191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908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949590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wall, dark&#10;&#10;Description automatically generated">
            <a:extLst>
              <a:ext uri="{FF2B5EF4-FFF2-40B4-BE49-F238E27FC236}">
                <a16:creationId xmlns:a16="http://schemas.microsoft.com/office/drawing/2014/main" id="{A2AC95B2-5FB5-37D7-18F9-EE3562DB49BD}"/>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33" name="TextBox 1">
            <a:extLst>
              <a:ext uri="{FF2B5EF4-FFF2-40B4-BE49-F238E27FC236}">
                <a16:creationId xmlns:a16="http://schemas.microsoft.com/office/drawing/2014/main" id="{880AD508-C5AB-9193-D9D8-D9C5B69C1007}"/>
              </a:ext>
            </a:extLst>
          </p:cNvPr>
          <p:cNvSpPr txBox="1"/>
          <p:nvPr/>
        </p:nvSpPr>
        <p:spPr>
          <a:xfrm>
            <a:off x="1524000" y="1122362"/>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i="1">
                <a:ln w="22225">
                  <a:solidFill>
                    <a:schemeClr val="tx1"/>
                  </a:solidFill>
                  <a:miter lim="800000"/>
                </a:ln>
                <a:solidFill>
                  <a:srgbClr val="FFFFFF"/>
                </a:solidFill>
                <a:latin typeface="+mj-lt"/>
                <a:ea typeface="+mj-ea"/>
                <a:cs typeface="+mj-cs"/>
              </a:rPr>
              <a:t>Building a Modular 3D Human </a:t>
            </a:r>
            <a:endParaRPr lang="en-US" sz="6000">
              <a:ln w="22225">
                <a:solidFill>
                  <a:prstClr val="white"/>
                </a:solidFill>
                <a:miter lim="800000"/>
              </a:ln>
              <a:solidFill>
                <a:srgbClr val="FFFFFF"/>
              </a:solidFill>
              <a:latin typeface="+mj-lt"/>
              <a:ea typeface="+mj-ea"/>
              <a:cs typeface="+mj-cs"/>
            </a:endParaRPr>
          </a:p>
          <a:p>
            <a:pPr algn="ctr">
              <a:lnSpc>
                <a:spcPct val="90000"/>
              </a:lnSpc>
              <a:spcBef>
                <a:spcPct val="0"/>
              </a:spcBef>
              <a:spcAft>
                <a:spcPts val="600"/>
              </a:spcAft>
            </a:pPr>
            <a:r>
              <a:rPr lang="en-US" sz="6000" b="1" i="1">
                <a:ln w="22225">
                  <a:solidFill>
                    <a:schemeClr val="tx1"/>
                  </a:solidFill>
                  <a:miter lim="800000"/>
                </a:ln>
                <a:solidFill>
                  <a:srgbClr val="FFFFFF"/>
                </a:solidFill>
                <a:latin typeface="+mj-lt"/>
                <a:ea typeface="+mj-ea"/>
                <a:cs typeface="+mj-cs"/>
              </a:rPr>
              <a:t>Model using Game Engine</a:t>
            </a:r>
            <a:r>
              <a:rPr lang="en-US" sz="6000">
                <a:ln w="22225">
                  <a:solidFill>
                    <a:schemeClr val="tx1"/>
                  </a:solidFill>
                  <a:miter lim="800000"/>
                </a:ln>
                <a:solidFill>
                  <a:srgbClr val="FFFFFF"/>
                </a:solidFill>
                <a:latin typeface="+mj-lt"/>
                <a:ea typeface="+mj-ea"/>
                <a:cs typeface="+mj-cs"/>
              </a:rPr>
              <a:t>​</a:t>
            </a:r>
            <a:endParaRPr lang="en-US" sz="6000">
              <a:ln w="22225">
                <a:solidFill>
                  <a:prstClr val="white"/>
                </a:solidFill>
                <a:miter lim="800000"/>
              </a:ln>
              <a:solidFill>
                <a:srgbClr val="FFFFFF"/>
              </a:solidFill>
              <a:latin typeface="+mj-lt"/>
              <a:ea typeface="+mj-ea"/>
              <a:cs typeface="+mj-cs"/>
            </a:endParaRPr>
          </a:p>
        </p:txBody>
      </p:sp>
    </p:spTree>
    <p:extLst>
      <p:ext uri="{BB962C8B-B14F-4D97-AF65-F5344CB8AC3E}">
        <p14:creationId xmlns:p14="http://schemas.microsoft.com/office/powerpoint/2010/main" val="230732594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332CB96-28C3-C540-266F-203E890C6030}"/>
              </a:ext>
            </a:extLst>
          </p:cNvPr>
          <p:cNvSpPr txBox="1"/>
          <p:nvPr/>
        </p:nvSpPr>
        <p:spPr>
          <a:xfrm>
            <a:off x="638881" y="417576"/>
            <a:ext cx="10909640" cy="12493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100" b="1" kern="1200">
                <a:solidFill>
                  <a:schemeClr val="tx1"/>
                </a:solidFill>
                <a:latin typeface="+mj-lt"/>
                <a:ea typeface="+mj-ea"/>
                <a:cs typeface="+mj-cs"/>
              </a:rPr>
              <a:t>Zip Folder to be upload into github</a:t>
            </a:r>
          </a:p>
        </p:txBody>
      </p:sp>
      <p:sp>
        <p:nvSpPr>
          <p:cNvPr id="2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10;&#10;Description automatically generated">
            <a:extLst>
              <a:ext uri="{FF2B5EF4-FFF2-40B4-BE49-F238E27FC236}">
                <a16:creationId xmlns:a16="http://schemas.microsoft.com/office/drawing/2014/main" id="{1B2B02E1-BAD1-85A2-E6C2-66B23ABE83DC}"/>
              </a:ext>
            </a:extLst>
          </p:cNvPr>
          <p:cNvPicPr>
            <a:picLocks noChangeAspect="1"/>
          </p:cNvPicPr>
          <p:nvPr/>
        </p:nvPicPr>
        <p:blipFill>
          <a:blip r:embed="rId2"/>
          <a:stretch>
            <a:fillRect/>
          </a:stretch>
        </p:blipFill>
        <p:spPr>
          <a:xfrm>
            <a:off x="1113429" y="2633472"/>
            <a:ext cx="9962093" cy="3586353"/>
          </a:xfrm>
          <a:prstGeom prst="rect">
            <a:avLst/>
          </a:prstGeom>
        </p:spPr>
      </p:pic>
    </p:spTree>
    <p:extLst>
      <p:ext uri="{BB962C8B-B14F-4D97-AF65-F5344CB8AC3E}">
        <p14:creationId xmlns:p14="http://schemas.microsoft.com/office/powerpoint/2010/main" val="3164579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9F2639-F96A-438E-E5CD-94F6982F4BF6}"/>
              </a:ext>
            </a:extLst>
          </p:cNvPr>
          <p:cNvSpPr txBox="1"/>
          <p:nvPr/>
        </p:nvSpPr>
        <p:spPr>
          <a:xfrm>
            <a:off x="3475997" y="1947329"/>
            <a:ext cx="451161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b="1" dirty="0">
                <a:solidFill>
                  <a:schemeClr val="accent1"/>
                </a:solidFill>
                <a:latin typeface="Calibri Light"/>
                <a:cs typeface="Calibri Light"/>
              </a:rPr>
              <a:t>Thank You</a:t>
            </a:r>
          </a:p>
        </p:txBody>
      </p:sp>
      <p:sp>
        <p:nvSpPr>
          <p:cNvPr id="3" name="TextBox 2">
            <a:extLst>
              <a:ext uri="{FF2B5EF4-FFF2-40B4-BE49-F238E27FC236}">
                <a16:creationId xmlns:a16="http://schemas.microsoft.com/office/drawing/2014/main" id="{E6437A51-FB91-EA05-03E4-6D91982186A9}"/>
              </a:ext>
            </a:extLst>
          </p:cNvPr>
          <p:cNvSpPr txBox="1"/>
          <p:nvPr/>
        </p:nvSpPr>
        <p:spPr>
          <a:xfrm>
            <a:off x="8620477" y="3375168"/>
            <a:ext cx="5431766"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i="1" dirty="0">
              <a:latin typeface="Calibri Light"/>
              <a:cs typeface="Calibri Light"/>
            </a:endParaRPr>
          </a:p>
          <a:p>
            <a:endParaRPr lang="en-US" sz="2000" b="1" dirty="0">
              <a:latin typeface="Calibri Light"/>
              <a:cs typeface="Calibri Light"/>
            </a:endParaRPr>
          </a:p>
          <a:p>
            <a:endParaRPr lang="en-US" sz="2400" b="1" i="1" dirty="0">
              <a:latin typeface="Calibri Light"/>
              <a:cs typeface="Calibri Light"/>
            </a:endParaRPr>
          </a:p>
          <a:p>
            <a:r>
              <a:rPr lang="en-US" sz="2400" b="1" i="1" dirty="0">
                <a:latin typeface="Calibri Light"/>
                <a:cs typeface="Calibri Light"/>
              </a:rPr>
              <a:t>R &amp; D Mentors:</a:t>
            </a:r>
          </a:p>
          <a:p>
            <a:endParaRPr lang="en-US" sz="2400" b="1" dirty="0">
              <a:latin typeface="Calibri Light"/>
              <a:cs typeface="Calibri Light"/>
            </a:endParaRPr>
          </a:p>
          <a:p>
            <a:r>
              <a:rPr lang="en-US" sz="2000" i="1" dirty="0"/>
              <a:t>Abhishek Kumar Mishra</a:t>
            </a:r>
            <a:endParaRPr lang="en-US" sz="2000" i="1">
              <a:cs typeface="Calibri" panose="020F0502020204030204"/>
            </a:endParaRPr>
          </a:p>
          <a:p>
            <a:r>
              <a:rPr lang="en-US" sz="2000" i="1" err="1"/>
              <a:t>Pidaparthy</a:t>
            </a:r>
            <a:r>
              <a:rPr lang="en-US" sz="2000" i="1" dirty="0"/>
              <a:t> Hemanth</a:t>
            </a:r>
            <a:endParaRPr lang="en-US" sz="2000" i="1" dirty="0">
              <a:cs typeface="Calibri"/>
            </a:endParaRPr>
          </a:p>
          <a:p>
            <a:endParaRPr lang="en-US" sz="2400" b="1" dirty="0">
              <a:latin typeface="Calibri Light"/>
              <a:cs typeface="Calibri Light"/>
            </a:endParaRPr>
          </a:p>
          <a:p>
            <a:endParaRPr lang="en-US" sz="2400" b="1">
              <a:latin typeface="Calibri Light"/>
              <a:cs typeface="Calibri Light"/>
            </a:endParaRPr>
          </a:p>
        </p:txBody>
      </p:sp>
      <p:sp>
        <p:nvSpPr>
          <p:cNvPr id="4" name="TextBox 3">
            <a:extLst>
              <a:ext uri="{FF2B5EF4-FFF2-40B4-BE49-F238E27FC236}">
                <a16:creationId xmlns:a16="http://schemas.microsoft.com/office/drawing/2014/main" id="{73A23DA1-2BF6-643F-B77C-993028D2F476}"/>
              </a:ext>
            </a:extLst>
          </p:cNvPr>
          <p:cNvSpPr txBox="1"/>
          <p:nvPr/>
        </p:nvSpPr>
        <p:spPr>
          <a:xfrm>
            <a:off x="534428" y="4385132"/>
            <a:ext cx="3455719"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latin typeface="Calibri Light"/>
                <a:cs typeface="Segoe UI"/>
              </a:rPr>
              <a:t>Students:</a:t>
            </a:r>
            <a:r>
              <a:rPr lang="en-US" sz="2400">
                <a:latin typeface="Calibri Light"/>
                <a:cs typeface="Segoe UI"/>
              </a:rPr>
              <a:t>​</a:t>
            </a:r>
          </a:p>
          <a:p>
            <a:r>
              <a:rPr lang="en-US" sz="2000">
                <a:latin typeface="Calibri Light"/>
                <a:cs typeface="Segoe UI"/>
              </a:rPr>
              <a:t>​</a:t>
            </a:r>
          </a:p>
          <a:p>
            <a:r>
              <a:rPr lang="en-US" sz="2000" b="1" i="1">
                <a:latin typeface="Calibri Light"/>
                <a:cs typeface="Segoe UI"/>
              </a:rPr>
              <a:t>P  Jagadeesh ( 120Cs0032 )</a:t>
            </a:r>
            <a:r>
              <a:rPr lang="en-US" sz="2000">
                <a:latin typeface="Calibri Light"/>
                <a:cs typeface="Segoe UI"/>
              </a:rPr>
              <a:t>​</a:t>
            </a:r>
          </a:p>
          <a:p>
            <a:r>
              <a:rPr lang="en-US" sz="2000" b="1" i="1">
                <a:latin typeface="Calibri Light"/>
                <a:cs typeface="Segoe UI"/>
              </a:rPr>
              <a:t>G Nagendra Babu ( 120Cs0031 )</a:t>
            </a:r>
            <a:r>
              <a:rPr lang="en-US" sz="2000">
                <a:latin typeface="Calibri Light"/>
                <a:cs typeface="Segoe UI"/>
              </a:rPr>
              <a:t>​</a:t>
            </a:r>
          </a:p>
          <a:p>
            <a:r>
              <a:rPr lang="en-US" sz="2000" b="1" i="1">
                <a:latin typeface="Calibri Light"/>
                <a:cs typeface="Segoe UI"/>
              </a:rPr>
              <a:t>M Deepika ( 121AD0038 )</a:t>
            </a:r>
          </a:p>
        </p:txBody>
      </p:sp>
      <p:sp>
        <p:nvSpPr>
          <p:cNvPr id="5" name="TextBox 4">
            <a:extLst>
              <a:ext uri="{FF2B5EF4-FFF2-40B4-BE49-F238E27FC236}">
                <a16:creationId xmlns:a16="http://schemas.microsoft.com/office/drawing/2014/main" id="{52F35A60-14C4-02D7-BE6A-1AEDF37C9B97}"/>
              </a:ext>
            </a:extLst>
          </p:cNvPr>
          <p:cNvSpPr txBox="1"/>
          <p:nvPr/>
        </p:nvSpPr>
        <p:spPr>
          <a:xfrm>
            <a:off x="4803009" y="4349281"/>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latin typeface="Calibri Light"/>
                <a:cs typeface="Segoe UI"/>
              </a:rPr>
              <a:t>Professors:  </a:t>
            </a:r>
            <a:r>
              <a:rPr lang="en-US" sz="2400">
                <a:latin typeface="Calibri Light"/>
                <a:cs typeface="Segoe UI"/>
              </a:rPr>
              <a:t>​</a:t>
            </a:r>
          </a:p>
          <a:p>
            <a:r>
              <a:rPr lang="en-US" sz="2000">
                <a:latin typeface="Calibri Light"/>
                <a:cs typeface="Segoe UI"/>
              </a:rPr>
              <a:t>​</a:t>
            </a:r>
          </a:p>
          <a:p>
            <a:r>
              <a:rPr lang="en-US" sz="2000" b="1" i="1">
                <a:latin typeface="Calibri Light"/>
                <a:cs typeface="Segoe UI"/>
              </a:rPr>
              <a:t>Prof: D.V.L.N Somayajulu</a:t>
            </a:r>
            <a:r>
              <a:rPr lang="en-US" sz="2000">
                <a:latin typeface="Calibri Light"/>
                <a:cs typeface="Segoe UI"/>
              </a:rPr>
              <a:t>​</a:t>
            </a:r>
          </a:p>
          <a:p>
            <a:r>
              <a:rPr lang="en-US" sz="2000" b="1" i="1">
                <a:latin typeface="Calibri Light"/>
                <a:cs typeface="Segoe UI"/>
              </a:rPr>
              <a:t>Dr. J. Krishnaiah</a:t>
            </a:r>
            <a:r>
              <a:rPr lang="en-US" sz="2000">
                <a:latin typeface="Calibri Light"/>
                <a:cs typeface="Segoe UI"/>
              </a:rPr>
              <a:t>​</a:t>
            </a:r>
          </a:p>
          <a:p>
            <a:r>
              <a:rPr lang="en-US" sz="2400">
                <a:latin typeface="Calibri Light"/>
                <a:cs typeface="Segoe UI"/>
              </a:rPr>
              <a:t>​</a:t>
            </a:r>
          </a:p>
        </p:txBody>
      </p:sp>
    </p:spTree>
    <p:extLst>
      <p:ext uri="{BB962C8B-B14F-4D97-AF65-F5344CB8AC3E}">
        <p14:creationId xmlns:p14="http://schemas.microsoft.com/office/powerpoint/2010/main" val="311268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7261" y="700412"/>
            <a:ext cx="11840507" cy="924140"/>
          </a:xfrm>
          <a:prstGeom prst="rect">
            <a:avLst/>
          </a:prstGeom>
          <a:solidFill>
            <a:schemeClr val="tx1">
              <a:lumMod val="75000"/>
              <a:lumOff val="2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7" y="-7634"/>
            <a:ext cx="10023343" cy="707886"/>
          </a:xfrm>
          <a:prstGeom prst="rect">
            <a:avLst/>
          </a:prstGeom>
          <a:noFill/>
        </p:spPr>
        <p:txBody>
          <a:bodyPr wrap="square" lIns="91440" tIns="45720" rIns="91440" bIns="45720" rtlCol="0" anchor="ctr">
            <a:spAutoFit/>
          </a:bodyPr>
          <a:lstStyle/>
          <a:p>
            <a:r>
              <a:rPr lang="en-IN" sz="2000">
                <a:latin typeface="SamsungOne 600C"/>
                <a:ea typeface="SamsungOne 600C" panose="020B0706030303020204" pitchFamily="34" charset="0"/>
              </a:rPr>
              <a:t>Work-let Name: </a:t>
            </a:r>
            <a:r>
              <a:rPr lang="en-IN" b="1"/>
              <a:t>Building Modular 3D Human Model using Game Engine</a:t>
            </a:r>
            <a:endParaRPr lang="en-IN"/>
          </a:p>
          <a:p>
            <a:endParaRPr lang="en-IN" sz="2000">
              <a:solidFill>
                <a:srgbClr val="000000"/>
              </a:solidFill>
              <a:latin typeface="SamsungOne 600C"/>
              <a:ea typeface="SamsungOne 600C" panose="020B0706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25" name="Rectangle 24"/>
          <p:cNvSpPr/>
          <p:nvPr/>
        </p:nvSpPr>
        <p:spPr>
          <a:xfrm>
            <a:off x="173158" y="715652"/>
            <a:ext cx="1667444" cy="369332"/>
          </a:xfrm>
          <a:prstGeom prst="rect">
            <a:avLst/>
          </a:prstGeom>
        </p:spPr>
        <p:txBody>
          <a:bodyPr wrap="none">
            <a:spAutoFit/>
          </a:bodyPr>
          <a:lstStyle/>
          <a:p>
            <a:r>
              <a:rPr lang="en-IN" b="1">
                <a:solidFill>
                  <a:schemeClr val="accent6"/>
                </a:solidFill>
                <a:latin typeface="SamsungOne 600C" panose="020B0706030303020204" pitchFamily="34" charset="0"/>
                <a:ea typeface="SamsungOne 600C" panose="020B0706030303020204" pitchFamily="34" charset="0"/>
              </a:rPr>
              <a:t>Worklet Details</a:t>
            </a:r>
          </a:p>
        </p:txBody>
      </p:sp>
      <p:sp>
        <p:nvSpPr>
          <p:cNvPr id="26" name="Rectangle 25"/>
          <p:cNvSpPr/>
          <p:nvPr/>
        </p:nvSpPr>
        <p:spPr>
          <a:xfrm>
            <a:off x="283464" y="1109867"/>
            <a:ext cx="4167194" cy="461665"/>
          </a:xfrm>
          <a:prstGeom prst="rect">
            <a:avLst/>
          </a:prstGeom>
        </p:spPr>
        <p:txBody>
          <a:bodyPr wrap="square" lIns="91440" tIns="45720" rIns="91440" bIns="45720" anchor="t">
            <a:spAutoFit/>
          </a:bodyPr>
          <a:lstStyle/>
          <a:p>
            <a:pPr marL="228600" indent="-228600">
              <a:buAutoNum type="arabicPeriod"/>
            </a:pPr>
            <a:r>
              <a:rPr lang="en-IN" sz="1200">
                <a:solidFill>
                  <a:schemeClr val="bg1"/>
                </a:solidFill>
                <a:latin typeface="SamsungOne 600C"/>
                <a:ea typeface="SamsungOne 600C" panose="020B0706030303020204" pitchFamily="34" charset="0"/>
              </a:rPr>
              <a:t>Worklet ID: </a:t>
            </a:r>
            <a:r>
              <a:rPr lang="en-IN" sz="1200">
                <a:solidFill>
                  <a:schemeClr val="bg1"/>
                </a:solidFill>
                <a:ea typeface="+mn-lt"/>
                <a:cs typeface="+mn-lt"/>
              </a:rPr>
              <a:t>RSG26IIITK</a:t>
            </a:r>
            <a:endParaRPr lang="en-IN" sz="1200">
              <a:solidFill>
                <a:schemeClr val="bg1"/>
              </a:solidFill>
              <a:latin typeface="SamsungOne 600C"/>
              <a:ea typeface="SamsungOne 600C" panose="020B0706030303020204" pitchFamily="34" charset="0"/>
            </a:endParaRPr>
          </a:p>
          <a:p>
            <a:pPr marL="228600" indent="-228600">
              <a:buAutoNum type="arabicPeriod"/>
            </a:pPr>
            <a:r>
              <a:rPr lang="en-IN" sz="1200">
                <a:solidFill>
                  <a:schemeClr val="bg1"/>
                </a:solidFill>
                <a:latin typeface="SamsungOne 600C"/>
                <a:ea typeface="SamsungOne 600C" panose="020B0706030303020204" pitchFamily="34" charset="0"/>
              </a:rPr>
              <a:t>College Name: </a:t>
            </a:r>
            <a:r>
              <a:rPr lang="en-IN" sz="1200">
                <a:solidFill>
                  <a:schemeClr val="bg1"/>
                </a:solidFill>
                <a:ea typeface="+mn-lt"/>
                <a:cs typeface="+mn-lt"/>
              </a:rPr>
              <a:t>IIITDM, Kurnool</a:t>
            </a:r>
            <a:endParaRPr lang="en-IN" sz="1200">
              <a:solidFill>
                <a:schemeClr val="bg1"/>
              </a:solidFill>
              <a:latin typeface="SamsungOne 600C" panose="020B0706030303020204" pitchFamily="34" charset="0"/>
              <a:ea typeface="SamsungOne 600C" panose="020B0706030303020204" pitchFamily="34" charset="0"/>
            </a:endParaRPr>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7" name="Rectangle 26"/>
          <p:cNvSpPr/>
          <p:nvPr/>
        </p:nvSpPr>
        <p:spPr>
          <a:xfrm>
            <a:off x="167262" y="4195157"/>
            <a:ext cx="5867778" cy="181344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34" name="Rectangle 33"/>
          <p:cNvSpPr/>
          <p:nvPr/>
        </p:nvSpPr>
        <p:spPr>
          <a:xfrm>
            <a:off x="167261" y="2037123"/>
            <a:ext cx="5867779" cy="1986591"/>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93345" lvl="1"/>
            <a:r>
              <a:rPr lang="en-IN" sz="1400" b="1">
                <a:solidFill>
                  <a:srgbClr val="002060"/>
                </a:solidFill>
                <a:latin typeface="SamsungOne 600C"/>
                <a:ea typeface="SamsungOne 600C" panose="020B0706030303020204" pitchFamily="34" charset="0"/>
              </a:rPr>
              <a:t>. </a:t>
            </a:r>
            <a:endParaRPr lang="en-US"/>
          </a:p>
          <a:p>
            <a:pPr marL="93345" lvl="1"/>
            <a:endParaRPr lang="en-IN" sz="1200" b="1">
              <a:solidFill>
                <a:srgbClr val="0E4094"/>
              </a:solidFill>
              <a:latin typeface="SamsungOne 600C"/>
              <a:ea typeface="SamsungOne 600C" panose="020B0706030303020204" pitchFamily="34" charset="0"/>
            </a:endParaRPr>
          </a:p>
        </p:txBody>
      </p:sp>
      <p:sp>
        <p:nvSpPr>
          <p:cNvPr id="37" name="Rectangle 36"/>
          <p:cNvSpPr/>
          <p:nvPr/>
        </p:nvSpPr>
        <p:spPr>
          <a:xfrm>
            <a:off x="246431" y="4074077"/>
            <a:ext cx="5887570" cy="3231654"/>
          </a:xfrm>
          <a:prstGeom prst="rect">
            <a:avLst/>
          </a:prstGeom>
        </p:spPr>
        <p:txBody>
          <a:bodyPr wrap="square" lIns="91440" tIns="45720" rIns="91440" bIns="45720" anchor="t">
            <a:spAutoFit/>
          </a:bodyPr>
          <a:lstStyle/>
          <a:p>
            <a:r>
              <a:rPr lang="en-IN" b="1" dirty="0">
                <a:solidFill>
                  <a:schemeClr val="accent1"/>
                </a:solidFill>
                <a:latin typeface="SamsungOne 600C"/>
                <a:ea typeface="SamsungOne 600C" panose="020B0706030303020204" pitchFamily="34" charset="0"/>
              </a:rPr>
              <a:t>Next Steps </a:t>
            </a:r>
            <a:endParaRPr lang="en-IN" b="1">
              <a:solidFill>
                <a:schemeClr val="accent1"/>
              </a:solidFill>
              <a:latin typeface="SamsungOne 600C"/>
              <a:ea typeface="SamsungOne 600C" panose="020B0706030303020204" pitchFamily="34" charset="0"/>
            </a:endParaRPr>
          </a:p>
          <a:p>
            <a:endParaRPr lang="en-IN" b="1" dirty="0">
              <a:solidFill>
                <a:schemeClr val="accent1"/>
              </a:solidFill>
              <a:latin typeface="SamsungOne 600C"/>
              <a:ea typeface="SamsungOne 600C" panose="020B0706030303020204" pitchFamily="34" charset="0"/>
              <a:cs typeface="Calibri"/>
            </a:endParaRPr>
          </a:p>
          <a:p>
            <a:r>
              <a:rPr lang="en-IN" b="1" dirty="0">
                <a:solidFill>
                  <a:schemeClr val="accent1"/>
                </a:solidFill>
                <a:latin typeface="SamsungOne 600C"/>
                <a:ea typeface="SamsungOne 600C" panose="020B0706030303020204" pitchFamily="34" charset="0"/>
                <a:cs typeface="Calibri"/>
              </a:rPr>
              <a:t>Completed a project as per the requirements and created a dataset.</a:t>
            </a:r>
            <a:endParaRPr lang="en-IN" b="1" dirty="0">
              <a:solidFill>
                <a:schemeClr val="accent1"/>
              </a:solidFill>
              <a:latin typeface="Calibri" panose="020F0502020204030204"/>
              <a:ea typeface="SamsungOne 600C" panose="020B0706030303020204" pitchFamily="34" charset="0"/>
              <a:cs typeface="Calibri"/>
            </a:endParaRPr>
          </a:p>
          <a:p>
            <a:r>
              <a:rPr lang="en-IN" b="1" dirty="0" err="1">
                <a:solidFill>
                  <a:schemeClr val="accent1"/>
                </a:solidFill>
                <a:latin typeface="SamsungOne 600C"/>
                <a:ea typeface="SamsungOne 600C" panose="020B0706030303020204" pitchFamily="34" charset="0"/>
                <a:cs typeface="Calibri"/>
              </a:rPr>
              <a:t>Github</a:t>
            </a:r>
            <a:r>
              <a:rPr lang="en-IN" b="1" dirty="0">
                <a:solidFill>
                  <a:schemeClr val="accent1"/>
                </a:solidFill>
                <a:latin typeface="SamsungOne 600C"/>
                <a:ea typeface="SamsungOne 600C" panose="020B0706030303020204" pitchFamily="34" charset="0"/>
                <a:cs typeface="Calibri"/>
              </a:rPr>
              <a:t> credentials are not shared till now . We will upload all files in </a:t>
            </a:r>
            <a:r>
              <a:rPr lang="en-IN" b="1" dirty="0" err="1">
                <a:solidFill>
                  <a:schemeClr val="accent1"/>
                </a:solidFill>
                <a:latin typeface="SamsungOne 600C"/>
                <a:ea typeface="SamsungOne 600C" panose="020B0706030303020204" pitchFamily="34" charset="0"/>
                <a:cs typeface="Calibri"/>
              </a:rPr>
              <a:t>github</a:t>
            </a:r>
            <a:r>
              <a:rPr lang="en-IN" b="1" dirty="0">
                <a:solidFill>
                  <a:schemeClr val="accent1"/>
                </a:solidFill>
                <a:latin typeface="SamsungOne 600C"/>
                <a:ea typeface="SamsungOne 600C" panose="020B0706030303020204" pitchFamily="34" charset="0"/>
                <a:cs typeface="Calibri"/>
              </a:rPr>
              <a:t> after </a:t>
            </a:r>
            <a:r>
              <a:rPr lang="en-IN" b="1" dirty="0" err="1">
                <a:solidFill>
                  <a:schemeClr val="accent1"/>
                </a:solidFill>
                <a:latin typeface="SamsungOne 600C"/>
                <a:ea typeface="SamsungOne 600C" panose="020B0706030303020204" pitchFamily="34" charset="0"/>
                <a:cs typeface="Calibri"/>
              </a:rPr>
              <a:t>recieving</a:t>
            </a:r>
            <a:r>
              <a:rPr lang="en-IN" b="1" dirty="0">
                <a:solidFill>
                  <a:schemeClr val="accent1"/>
                </a:solidFill>
                <a:latin typeface="SamsungOne 600C"/>
                <a:ea typeface="SamsungOne 600C" panose="020B0706030303020204" pitchFamily="34" charset="0"/>
                <a:cs typeface="Calibri"/>
              </a:rPr>
              <a:t> the credentials</a:t>
            </a:r>
          </a:p>
          <a:p>
            <a:endParaRPr lang="en-IN" b="1">
              <a:solidFill>
                <a:srgbClr val="0E4094"/>
              </a:solidFill>
              <a:latin typeface="SamsungOne 600C" panose="020B0706030303020204" pitchFamily="34" charset="0"/>
              <a:ea typeface="SamsungOne 600C" panose="020B0706030303020204" pitchFamily="34" charset="0"/>
              <a:cs typeface="Calibri"/>
            </a:endParaRPr>
          </a:p>
          <a:p>
            <a:endParaRPr lang="en-IN" sz="1600" b="1">
              <a:solidFill>
                <a:srgbClr val="002060"/>
              </a:solidFill>
              <a:latin typeface="Calibri" panose="020F0502020204030204"/>
              <a:ea typeface="SamsungOne 600C" panose="020B0706030303020204" pitchFamily="34" charset="0"/>
              <a:cs typeface="Calibri"/>
            </a:endParaRPr>
          </a:p>
          <a:p>
            <a:endParaRPr lang="en-IN" sz="1600" b="1">
              <a:solidFill>
                <a:srgbClr val="002060"/>
              </a:solidFill>
              <a:latin typeface="SamsungOne 600C" panose="020B0706030303020204" pitchFamily="34" charset="0"/>
              <a:ea typeface="SamsungOne 600C" panose="020B0706030303020204" pitchFamily="34" charset="0"/>
              <a:cs typeface="Calibri"/>
            </a:endParaRPr>
          </a:p>
          <a:p>
            <a:endParaRPr lang="en-IN" b="1">
              <a:solidFill>
                <a:srgbClr val="0E4094"/>
              </a:solidFill>
              <a:latin typeface="SamsungOne 600C" panose="020B0706030303020204" pitchFamily="34" charset="0"/>
              <a:ea typeface="SamsungOne 600C" panose="020B0706030303020204" pitchFamily="34" charset="0"/>
              <a:cs typeface="Calibri"/>
            </a:endParaRPr>
          </a:p>
          <a:p>
            <a:pPr marL="269875" indent="-269875"/>
            <a:endParaRPr lang="en-IN" sz="1400" b="1">
              <a:solidFill>
                <a:srgbClr val="0E4094"/>
              </a:solidFill>
              <a:latin typeface="SamsungOne 600C" panose="020B0706030303020204" pitchFamily="34" charset="0"/>
              <a:ea typeface="SamsungOne 600C" panose="020B0706030303020204" pitchFamily="34" charset="0"/>
            </a:endParaRPr>
          </a:p>
          <a:p>
            <a:endParaRPr lang="en-IN" sz="1400" b="1">
              <a:solidFill>
                <a:srgbClr val="0E4094"/>
              </a:solidFill>
              <a:latin typeface="SamsungOne 600C" panose="020B0706030303020204" pitchFamily="34" charset="0"/>
              <a:ea typeface="SamsungOne 600C" panose="020B0706030303020204" pitchFamily="34" charset="0"/>
            </a:endParaRPr>
          </a:p>
        </p:txBody>
      </p:sp>
      <p:sp>
        <p:nvSpPr>
          <p:cNvPr id="39" name="Rectangle 38"/>
          <p:cNvSpPr/>
          <p:nvPr/>
        </p:nvSpPr>
        <p:spPr>
          <a:xfrm>
            <a:off x="245975" y="2120092"/>
            <a:ext cx="5803358" cy="2031325"/>
          </a:xfrm>
          <a:prstGeom prst="rect">
            <a:avLst/>
          </a:prstGeom>
        </p:spPr>
        <p:txBody>
          <a:bodyPr wrap="square" lIns="91440" tIns="45720" rIns="91440" bIns="45720" anchor="t">
            <a:spAutoFit/>
          </a:bodyPr>
          <a:lstStyle/>
          <a:p>
            <a:r>
              <a:rPr lang="en-IN" b="1" dirty="0">
                <a:solidFill>
                  <a:schemeClr val="accent1"/>
                </a:solidFill>
                <a:latin typeface="SamsungOne 600C"/>
                <a:ea typeface="SamsungOne 600C" panose="020B0706030303020204" pitchFamily="34" charset="0"/>
              </a:rPr>
              <a:t>KPIs achieved till now</a:t>
            </a:r>
          </a:p>
          <a:p>
            <a:endParaRPr lang="en-IN" b="1" dirty="0">
              <a:solidFill>
                <a:schemeClr val="accent1"/>
              </a:solidFill>
              <a:latin typeface="SamsungOne 600C"/>
              <a:ea typeface="+mn-lt"/>
              <a:cs typeface="+mn-lt"/>
            </a:endParaRPr>
          </a:p>
          <a:p>
            <a:r>
              <a:rPr lang="en-IN" b="1" dirty="0">
                <a:solidFill>
                  <a:schemeClr val="accent1"/>
                </a:solidFill>
                <a:ea typeface="+mn-lt"/>
                <a:cs typeface="+mn-lt"/>
              </a:rPr>
              <a:t>I . Imported a 3D models and explored by adding lights to the surface and by rotating in various directions and different views.</a:t>
            </a:r>
            <a:endParaRPr lang="en-IN">
              <a:solidFill>
                <a:schemeClr val="accent1"/>
              </a:solidFill>
              <a:ea typeface="+mn-lt"/>
              <a:cs typeface="+mn-lt"/>
            </a:endParaRPr>
          </a:p>
          <a:p>
            <a:pPr marL="93345" lvl="1"/>
            <a:r>
              <a:rPr lang="en-IN" b="1" dirty="0">
                <a:solidFill>
                  <a:schemeClr val="accent1"/>
                </a:solidFill>
                <a:ea typeface="+mn-lt"/>
                <a:cs typeface="+mn-lt"/>
              </a:rPr>
              <a:t>II . Observed the variations in skin colour and clothes they wear</a:t>
            </a:r>
            <a:endParaRPr lang="en-IN" b="1" dirty="0">
              <a:solidFill>
                <a:schemeClr val="accent1"/>
              </a:solidFill>
              <a:cs typeface="Calibri"/>
            </a:endParaRPr>
          </a:p>
        </p:txBody>
      </p:sp>
      <p:sp>
        <p:nvSpPr>
          <p:cNvPr id="40" name="Rectangle 39"/>
          <p:cNvSpPr/>
          <p:nvPr/>
        </p:nvSpPr>
        <p:spPr>
          <a:xfrm>
            <a:off x="6189471" y="4205097"/>
            <a:ext cx="5867778" cy="1798451"/>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sz="1200" b="1">
              <a:solidFill>
                <a:srgbClr val="0E4094"/>
              </a:solidFill>
              <a:latin typeface="SamsungOne 600C"/>
              <a:ea typeface="SamsungOne 600C" panose="020B0706030303020204" pitchFamily="34" charset="0"/>
            </a:endParaRPr>
          </a:p>
        </p:txBody>
      </p:sp>
      <p:sp>
        <p:nvSpPr>
          <p:cNvPr id="41" name="Rectangle 40"/>
          <p:cNvSpPr/>
          <p:nvPr/>
        </p:nvSpPr>
        <p:spPr>
          <a:xfrm>
            <a:off x="6149887" y="4267150"/>
            <a:ext cx="5853267" cy="1415772"/>
          </a:xfrm>
          <a:prstGeom prst="rect">
            <a:avLst/>
          </a:prstGeom>
        </p:spPr>
        <p:txBody>
          <a:bodyPr wrap="square" lIns="91440" tIns="45720" rIns="91440" bIns="45720" anchor="t">
            <a:spAutoFit/>
          </a:bodyPr>
          <a:lstStyle/>
          <a:p>
            <a:r>
              <a:rPr lang="en-IN" b="1" dirty="0">
                <a:solidFill>
                  <a:schemeClr val="accent1"/>
                </a:solidFill>
                <a:latin typeface="SamsungOne 600C"/>
                <a:cs typeface="Calibri"/>
              </a:rPr>
              <a:t>Key Achievements/ Outcome till now</a:t>
            </a:r>
            <a:endParaRPr lang="en-US">
              <a:solidFill>
                <a:schemeClr val="accent1"/>
              </a:solidFill>
              <a:cs typeface="Calibri"/>
            </a:endParaRPr>
          </a:p>
          <a:p>
            <a:endParaRPr lang="en-IN" sz="1600" b="1" dirty="0">
              <a:solidFill>
                <a:schemeClr val="accent1"/>
              </a:solidFill>
              <a:latin typeface="SamsungOne 600C"/>
              <a:cs typeface="Calibri"/>
            </a:endParaRPr>
          </a:p>
          <a:p>
            <a:endParaRPr lang="en-IN" sz="1600" b="1" dirty="0">
              <a:solidFill>
                <a:schemeClr val="accent1"/>
              </a:solidFill>
              <a:latin typeface="SamsungOne 600C"/>
              <a:cs typeface="Calibri"/>
            </a:endParaRPr>
          </a:p>
          <a:p>
            <a:r>
              <a:rPr lang="en-IN" b="1" dirty="0">
                <a:solidFill>
                  <a:schemeClr val="accent1"/>
                </a:solidFill>
                <a:latin typeface="Segoe UI"/>
                <a:cs typeface="Segoe UI"/>
              </a:rPr>
              <a:t>Created dataset consisting of images which are rendered from the blender using python scripts.</a:t>
            </a:r>
            <a:endParaRPr lang="en-IN" dirty="0">
              <a:solidFill>
                <a:schemeClr val="accent1"/>
              </a:solidFill>
            </a:endParaRPr>
          </a:p>
        </p:txBody>
      </p:sp>
      <p:sp>
        <p:nvSpPr>
          <p:cNvPr id="42" name="Rectangle 41"/>
          <p:cNvSpPr/>
          <p:nvPr/>
        </p:nvSpPr>
        <p:spPr>
          <a:xfrm>
            <a:off x="6181044" y="2037123"/>
            <a:ext cx="5867778" cy="19865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sz="1200" b="1" dirty="0">
              <a:solidFill>
                <a:srgbClr val="0E4094"/>
              </a:solidFill>
              <a:latin typeface="SamsungOne 600C" panose="020B0706030303020204" pitchFamily="34" charset="0"/>
              <a:ea typeface="SamsungOne 600C" panose="020B0706030303020204" pitchFamily="34" charset="0"/>
            </a:endParaRPr>
          </a:p>
        </p:txBody>
      </p:sp>
      <p:sp>
        <p:nvSpPr>
          <p:cNvPr id="43" name="Rectangle 42"/>
          <p:cNvSpPr/>
          <p:nvPr/>
        </p:nvSpPr>
        <p:spPr>
          <a:xfrm>
            <a:off x="6189472" y="2116292"/>
            <a:ext cx="5816295" cy="2585323"/>
          </a:xfrm>
          <a:prstGeom prst="rect">
            <a:avLst/>
          </a:prstGeom>
        </p:spPr>
        <p:txBody>
          <a:bodyPr wrap="square" lIns="91440" tIns="45720" rIns="91440" bIns="45720" anchor="t">
            <a:spAutoFit/>
          </a:bodyPr>
          <a:lstStyle/>
          <a:p>
            <a:r>
              <a:rPr lang="en-IN" b="1" dirty="0">
                <a:solidFill>
                  <a:schemeClr val="accent1"/>
                </a:solidFill>
                <a:latin typeface="SamsungOne 600C"/>
                <a:ea typeface="SamsungOne 600C" panose="020B0706030303020204" pitchFamily="34" charset="0"/>
              </a:rPr>
              <a:t>Any Challenges/ Issues faced</a:t>
            </a:r>
          </a:p>
          <a:p>
            <a:endParaRPr lang="en-IN" sz="1400" b="1" dirty="0">
              <a:solidFill>
                <a:schemeClr val="accent1"/>
              </a:solidFill>
              <a:latin typeface="SamsungOne 600C"/>
              <a:ea typeface="SamsungOne 600C" panose="020B0706030303020204" pitchFamily="34" charset="0"/>
            </a:endParaRPr>
          </a:p>
          <a:p>
            <a:r>
              <a:rPr lang="en-IN" sz="1600" b="1" dirty="0">
                <a:solidFill>
                  <a:schemeClr val="accent1"/>
                </a:solidFill>
                <a:latin typeface="SamsungOne 600C"/>
              </a:rPr>
              <a:t>While adding a some resources like camera in python file it is showing errors due to not presence of particular .</a:t>
            </a:r>
          </a:p>
          <a:p>
            <a:endParaRPr lang="en-IN" sz="1600" b="1" dirty="0">
              <a:solidFill>
                <a:schemeClr val="accent1"/>
              </a:solidFill>
              <a:latin typeface="SamsungOne 600C"/>
            </a:endParaRPr>
          </a:p>
          <a:p>
            <a:r>
              <a:rPr lang="en-IN" sz="1600" b="1" dirty="0">
                <a:solidFill>
                  <a:schemeClr val="accent1"/>
                </a:solidFill>
                <a:latin typeface="SamsungOne 600C"/>
              </a:rPr>
              <a:t>We resolved this problem by using python console we can add the objects required to form a dataset with images.</a:t>
            </a:r>
            <a:endParaRPr lang="en-IN">
              <a:solidFill>
                <a:schemeClr val="accent1"/>
              </a:solidFill>
              <a:cs typeface="Calibri"/>
            </a:endParaRPr>
          </a:p>
          <a:p>
            <a:endParaRPr lang="en-IN" sz="1600" b="1" dirty="0">
              <a:solidFill>
                <a:srgbClr val="002060"/>
              </a:solidFill>
              <a:latin typeface="SamsungOne 600C" panose="020B0706030303020204" pitchFamily="34" charset="0"/>
              <a:cs typeface="Calibri" panose="020F0502020204030204"/>
            </a:endParaRPr>
          </a:p>
          <a:p>
            <a:endParaRPr lang="en-IN" sz="1600" b="1" dirty="0">
              <a:solidFill>
                <a:srgbClr val="002060"/>
              </a:solidFill>
              <a:latin typeface="SamsungOne 600C" panose="020B0706030303020204" pitchFamily="34" charset="0"/>
              <a:ea typeface="SamsungOne 600C" panose="020B0706030303020204" pitchFamily="34" charset="0"/>
              <a:cs typeface="Calibri" panose="020F0502020204030204"/>
            </a:endParaRPr>
          </a:p>
          <a:p>
            <a:endParaRPr lang="en-IN" b="1" dirty="0">
              <a:solidFill>
                <a:srgbClr val="0E4094"/>
              </a:solidFill>
              <a:latin typeface="SamsungOne 600C" panose="020B0706030303020204" pitchFamily="34" charset="0"/>
              <a:ea typeface="SamsungOne 600C" panose="020B0706030303020204" pitchFamily="34" charset="0"/>
            </a:endParaRPr>
          </a:p>
        </p:txBody>
      </p:sp>
      <p:sp>
        <p:nvSpPr>
          <p:cNvPr id="44" name="TextBox 43"/>
          <p:cNvSpPr txBox="1"/>
          <p:nvPr/>
        </p:nvSpPr>
        <p:spPr>
          <a:xfrm>
            <a:off x="10040112" y="6489192"/>
            <a:ext cx="2151887" cy="369332"/>
          </a:xfrm>
          <a:prstGeom prst="rect">
            <a:avLst/>
          </a:prstGeom>
          <a:noFill/>
        </p:spPr>
        <p:txBody>
          <a:bodyPr wrap="square" lIns="91440" tIns="45720" rIns="91440" bIns="45720" rtlCol="0" anchor="ctr">
            <a:spAutoFit/>
          </a:bodyPr>
          <a:lstStyle/>
          <a:p>
            <a:r>
              <a:rPr lang="en-IN" dirty="0">
                <a:latin typeface="SamsungOne 600C"/>
                <a:ea typeface="SamsungOne 600C" panose="020B0706030303020204" pitchFamily="34" charset="0"/>
              </a:rPr>
              <a:t>Date: 05-06-2023</a:t>
            </a:r>
            <a:endParaRPr lang="en-IN" dirty="0">
              <a:solidFill>
                <a:srgbClr val="000000"/>
              </a:solidFill>
              <a:latin typeface="SamsungOne 600C"/>
              <a:ea typeface="SamsungOne 600C" panose="020B0706030303020204" pitchFamily="34" charset="0"/>
            </a:endParaRPr>
          </a:p>
        </p:txBody>
      </p:sp>
    </p:spTree>
    <p:extLst>
      <p:ext uri="{BB962C8B-B14F-4D97-AF65-F5344CB8AC3E}">
        <p14:creationId xmlns:p14="http://schemas.microsoft.com/office/powerpoint/2010/main" val="184443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graphical user interface&#10;&#10;Description automatically generated">
            <a:extLst>
              <a:ext uri="{FF2B5EF4-FFF2-40B4-BE49-F238E27FC236}">
                <a16:creationId xmlns:a16="http://schemas.microsoft.com/office/drawing/2014/main" id="{D7967A4D-9E5E-6668-0CCA-D877602EDB95}"/>
              </a:ext>
            </a:extLst>
          </p:cNvPr>
          <p:cNvPicPr>
            <a:picLocks noChangeAspect="1"/>
          </p:cNvPicPr>
          <p:nvPr/>
        </p:nvPicPr>
        <p:blipFill>
          <a:blip r:embed="rId2"/>
          <a:stretch>
            <a:fillRect/>
          </a:stretch>
        </p:blipFill>
        <p:spPr>
          <a:xfrm>
            <a:off x="630936" y="1194785"/>
            <a:ext cx="5458968" cy="4468429"/>
          </a:xfrm>
          <a:prstGeom prst="rect">
            <a:avLst/>
          </a:prstGeom>
        </p:spPr>
      </p:pic>
      <p:sp>
        <p:nvSpPr>
          <p:cNvPr id="10"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138624A-1A39-1162-A91D-759FC85C46B9}"/>
              </a:ext>
            </a:extLst>
          </p:cNvPr>
          <p:cNvSpPr txBox="1"/>
          <p:nvPr/>
        </p:nvSpPr>
        <p:spPr>
          <a:xfrm>
            <a:off x="6739128" y="1645588"/>
            <a:ext cx="4818888" cy="513416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endParaRPr lang="en-US" sz="1200" b="1"/>
          </a:p>
          <a:p>
            <a:pPr marL="342900" indent="-228600">
              <a:lnSpc>
                <a:spcPct val="90000"/>
              </a:lnSpc>
              <a:spcAft>
                <a:spcPts val="600"/>
              </a:spcAft>
              <a:buFont typeface="Arial" panose="020B0604020202020204" pitchFamily="34" charset="0"/>
              <a:buChar char="•"/>
            </a:pPr>
            <a:r>
              <a:rPr lang="en-US" sz="1600" i="1" err="1"/>
              <a:t>Intially</a:t>
            </a:r>
            <a:r>
              <a:rPr lang="en-US" sz="1600" i="1" dirty="0"/>
              <a:t> we write the code to add the objects into software.</a:t>
            </a:r>
            <a:endParaRPr lang="en-US" sz="1600" i="1">
              <a:cs typeface="Calibri"/>
            </a:endParaRPr>
          </a:p>
          <a:p>
            <a:pPr marL="342900" indent="-228600">
              <a:lnSpc>
                <a:spcPct val="90000"/>
              </a:lnSpc>
              <a:spcAft>
                <a:spcPts val="600"/>
              </a:spcAft>
              <a:buFont typeface="Arial" panose="020B0604020202020204" pitchFamily="34" charset="0"/>
              <a:buChar char="•"/>
            </a:pPr>
            <a:endParaRPr lang="en-US" sz="1600" i="1" dirty="0">
              <a:cs typeface="Calibri"/>
            </a:endParaRPr>
          </a:p>
          <a:p>
            <a:pPr marL="400050" indent="-285750">
              <a:lnSpc>
                <a:spcPct val="90000"/>
              </a:lnSpc>
              <a:spcAft>
                <a:spcPts val="600"/>
              </a:spcAft>
              <a:buFont typeface="Arial"/>
              <a:buChar char="•"/>
            </a:pPr>
            <a:r>
              <a:rPr lang="en-US" sz="1600" i="1" dirty="0">
                <a:cs typeface="Calibri"/>
              </a:rPr>
              <a:t>Refer the (</a:t>
            </a:r>
            <a:r>
              <a:rPr lang="en-US" sz="2000" b="1" i="1" dirty="0">
                <a:cs typeface="Calibri"/>
              </a:rPr>
              <a:t> Readme.txt )</a:t>
            </a:r>
            <a:r>
              <a:rPr lang="en-US" sz="1600" i="1" dirty="0">
                <a:cs typeface="Calibri"/>
              </a:rPr>
              <a:t> file to know the complete working of the code snippet</a:t>
            </a:r>
            <a:endParaRPr lang="en-US">
              <a:cs typeface="Calibri" panose="020F0502020204030204"/>
            </a:endParaRPr>
          </a:p>
          <a:p>
            <a:pPr marL="400050" indent="-285750">
              <a:lnSpc>
                <a:spcPct val="90000"/>
              </a:lnSpc>
              <a:spcAft>
                <a:spcPts val="600"/>
              </a:spcAft>
              <a:buFont typeface="Arial"/>
              <a:buChar char="•"/>
            </a:pPr>
            <a:endParaRPr lang="en-US" sz="1600" i="1" dirty="0"/>
          </a:p>
          <a:p>
            <a:pPr marL="342900" indent="-228600">
              <a:lnSpc>
                <a:spcPct val="90000"/>
              </a:lnSpc>
              <a:spcAft>
                <a:spcPts val="600"/>
              </a:spcAft>
              <a:buFont typeface="Arial" panose="020B0604020202020204" pitchFamily="34" charset="0"/>
              <a:buChar char="•"/>
            </a:pPr>
            <a:r>
              <a:rPr lang="en-US" sz="1600" i="1" dirty="0"/>
              <a:t>By using </a:t>
            </a:r>
            <a:r>
              <a:rPr lang="en-US" sz="1600" i="1" dirty="0" err="1"/>
              <a:t>primitive_add</a:t>
            </a:r>
            <a:r>
              <a:rPr lang="en-US" sz="1600" i="1" dirty="0"/>
              <a:t>() built in function we can add the objects</a:t>
            </a:r>
            <a:endParaRPr lang="en-US" sz="1600" i="1" dirty="0">
              <a:cs typeface="Calibri"/>
            </a:endParaRPr>
          </a:p>
          <a:p>
            <a:pPr marL="342900" indent="-228600">
              <a:lnSpc>
                <a:spcPct val="90000"/>
              </a:lnSpc>
              <a:spcAft>
                <a:spcPts val="600"/>
              </a:spcAft>
              <a:buFont typeface="Arial" panose="020B0604020202020204" pitchFamily="34" charset="0"/>
              <a:buChar char="•"/>
            </a:pPr>
            <a:endParaRPr lang="en-US" sz="1600" i="1" dirty="0">
              <a:cs typeface="Calibri"/>
            </a:endParaRPr>
          </a:p>
          <a:p>
            <a:pPr marL="342900" indent="-228600">
              <a:lnSpc>
                <a:spcPct val="90000"/>
              </a:lnSpc>
              <a:spcAft>
                <a:spcPts val="600"/>
              </a:spcAft>
              <a:buFont typeface="Arial" panose="020B0604020202020204" pitchFamily="34" charset="0"/>
              <a:buChar char="•"/>
            </a:pPr>
            <a:r>
              <a:rPr lang="en-US" sz="1600" i="1" err="1"/>
              <a:t>Intially</a:t>
            </a:r>
            <a:r>
              <a:rPr lang="en-US" sz="1600" i="1" dirty="0"/>
              <a:t> the objects will be at origin after giving certain position to relocate the object will be relocated to that location and  size function will helps in change of the size of the object .</a:t>
            </a:r>
            <a:endParaRPr lang="en-US" sz="1600" i="1" dirty="0">
              <a:cs typeface="Calibri"/>
            </a:endParaRPr>
          </a:p>
          <a:p>
            <a:pPr marL="342900" indent="-228600">
              <a:lnSpc>
                <a:spcPct val="90000"/>
              </a:lnSpc>
              <a:spcAft>
                <a:spcPts val="600"/>
              </a:spcAft>
              <a:buFont typeface="Arial" panose="020B0604020202020204" pitchFamily="34" charset="0"/>
              <a:buChar char="•"/>
            </a:pPr>
            <a:endParaRPr lang="en-US" sz="1600" i="1" dirty="0">
              <a:cs typeface="Calibri"/>
            </a:endParaRPr>
          </a:p>
          <a:p>
            <a:pPr marL="342900" indent="-228600">
              <a:lnSpc>
                <a:spcPct val="90000"/>
              </a:lnSpc>
              <a:spcAft>
                <a:spcPts val="600"/>
              </a:spcAft>
              <a:buFont typeface="Arial" panose="020B0604020202020204" pitchFamily="34" charset="0"/>
              <a:buChar char="•"/>
            </a:pPr>
            <a:r>
              <a:rPr lang="en-US" sz="1600" i="1" dirty="0"/>
              <a:t>Assing the location will follow this syntax:</a:t>
            </a:r>
            <a:endParaRPr lang="en-US" sz="1600" i="1" dirty="0">
              <a:cs typeface="Calibri"/>
            </a:endParaRPr>
          </a:p>
          <a:p>
            <a:pPr marL="1257300" lvl="2" indent="-228600">
              <a:lnSpc>
                <a:spcPct val="90000"/>
              </a:lnSpc>
              <a:spcAft>
                <a:spcPts val="600"/>
              </a:spcAft>
              <a:buFont typeface="Arial" panose="020B0604020202020204" pitchFamily="34" charset="0"/>
              <a:buChar char="•"/>
            </a:pPr>
            <a:endParaRPr lang="en-US" sz="1600" i="1" dirty="0">
              <a:cs typeface="Calibri"/>
            </a:endParaRPr>
          </a:p>
          <a:p>
            <a:pPr marL="1257300" lvl="2" indent="-228600">
              <a:lnSpc>
                <a:spcPct val="90000"/>
              </a:lnSpc>
              <a:spcAft>
                <a:spcPts val="600"/>
              </a:spcAft>
              <a:buFont typeface="Arial" panose="020B0604020202020204" pitchFamily="34" charset="0"/>
              <a:buChar char="•"/>
            </a:pPr>
            <a:r>
              <a:rPr lang="en-US" sz="1600" i="1" err="1"/>
              <a:t>Object.location</a:t>
            </a:r>
            <a:r>
              <a:rPr lang="en-US" sz="1600" i="1" dirty="0"/>
              <a:t>[0] = relocated value</a:t>
            </a:r>
            <a:endParaRPr lang="en-US" sz="1600" i="1" dirty="0">
              <a:cs typeface="Calibri"/>
            </a:endParaRPr>
          </a:p>
          <a:p>
            <a:pPr marL="1257300" lvl="2" indent="-228600">
              <a:lnSpc>
                <a:spcPct val="90000"/>
              </a:lnSpc>
              <a:spcAft>
                <a:spcPts val="600"/>
              </a:spcAft>
              <a:buFont typeface="Arial" panose="020B0604020202020204" pitchFamily="34" charset="0"/>
              <a:buChar char="•"/>
            </a:pPr>
            <a:r>
              <a:rPr lang="en-US" sz="1600" i="1" dirty="0"/>
              <a:t>Size  = x</a:t>
            </a:r>
            <a:endParaRPr lang="en-US" sz="1600" i="1" dirty="0">
              <a:cs typeface="Calibri"/>
            </a:endParaRPr>
          </a:p>
          <a:p>
            <a:pPr lvl="2" indent="-228600">
              <a:lnSpc>
                <a:spcPct val="90000"/>
              </a:lnSpc>
              <a:spcAft>
                <a:spcPts val="600"/>
              </a:spcAft>
              <a:buFont typeface="Arial" panose="020B0604020202020204" pitchFamily="34" charset="0"/>
              <a:buChar char="•"/>
            </a:pPr>
            <a:endParaRPr lang="en-US" sz="1200" i="1"/>
          </a:p>
          <a:p>
            <a:pPr indent="-228600">
              <a:lnSpc>
                <a:spcPct val="90000"/>
              </a:lnSpc>
              <a:spcAft>
                <a:spcPts val="600"/>
              </a:spcAft>
              <a:buFont typeface="Arial" panose="020B0604020202020204" pitchFamily="34" charset="0"/>
              <a:buChar char="•"/>
            </a:pPr>
            <a:endParaRPr lang="en-US" sz="1200" i="1"/>
          </a:p>
          <a:p>
            <a:pPr indent="-228600">
              <a:lnSpc>
                <a:spcPct val="90000"/>
              </a:lnSpc>
              <a:spcAft>
                <a:spcPts val="600"/>
              </a:spcAft>
              <a:buFont typeface="Arial" panose="020B0604020202020204" pitchFamily="34" charset="0"/>
              <a:buChar char="•"/>
            </a:pPr>
            <a:endParaRPr lang="en-US" sz="1200" i="1"/>
          </a:p>
          <a:p>
            <a:pPr indent="-228600">
              <a:lnSpc>
                <a:spcPct val="90000"/>
              </a:lnSpc>
              <a:spcAft>
                <a:spcPts val="600"/>
              </a:spcAft>
              <a:buFont typeface="Arial" panose="020B0604020202020204" pitchFamily="34" charset="0"/>
              <a:buChar char="•"/>
            </a:pPr>
            <a:endParaRPr lang="en-US" sz="1200" i="1"/>
          </a:p>
          <a:p>
            <a:pPr indent="-228600">
              <a:lnSpc>
                <a:spcPct val="90000"/>
              </a:lnSpc>
              <a:spcAft>
                <a:spcPts val="600"/>
              </a:spcAft>
              <a:buFont typeface="Arial" panose="020B0604020202020204" pitchFamily="34" charset="0"/>
              <a:buChar char="•"/>
            </a:pPr>
            <a:endParaRPr lang="en-US" sz="1200" b="1"/>
          </a:p>
        </p:txBody>
      </p:sp>
    </p:spTree>
    <p:extLst>
      <p:ext uri="{BB962C8B-B14F-4D97-AF65-F5344CB8AC3E}">
        <p14:creationId xmlns:p14="http://schemas.microsoft.com/office/powerpoint/2010/main" val="147717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7">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Arc 9">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3" descr="A picture containing graphical user interface&#10;&#10;Description automatically generated">
            <a:extLst>
              <a:ext uri="{FF2B5EF4-FFF2-40B4-BE49-F238E27FC236}">
                <a16:creationId xmlns:a16="http://schemas.microsoft.com/office/drawing/2014/main" id="{3ED02B29-B1E2-2B80-ECF3-4B8D8B274F50}"/>
              </a:ext>
            </a:extLst>
          </p:cNvPr>
          <p:cNvPicPr>
            <a:picLocks noChangeAspect="1"/>
          </p:cNvPicPr>
          <p:nvPr/>
        </p:nvPicPr>
        <p:blipFill>
          <a:blip r:embed="rId2"/>
          <a:stretch>
            <a:fillRect/>
          </a:stretch>
        </p:blipFill>
        <p:spPr>
          <a:xfrm>
            <a:off x="659914" y="824218"/>
            <a:ext cx="10872172" cy="27180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2" name="TextBox 1">
            <a:extLst>
              <a:ext uri="{FF2B5EF4-FFF2-40B4-BE49-F238E27FC236}">
                <a16:creationId xmlns:a16="http://schemas.microsoft.com/office/drawing/2014/main" id="{63A164A4-2DB1-E0D0-46A3-7ABFEA007CFD}"/>
              </a:ext>
            </a:extLst>
          </p:cNvPr>
          <p:cNvSpPr txBox="1"/>
          <p:nvPr/>
        </p:nvSpPr>
        <p:spPr>
          <a:xfrm>
            <a:off x="735303" y="3988123"/>
            <a:ext cx="10578913" cy="22165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b="1" i="1" dirty="0"/>
              <a:t>The light source is of type POINT, which is similar to artificial light. To control the power of the light source, we set the intensity in watts.</a:t>
            </a:r>
            <a:endParaRPr lang="en-US" b="1" i="1" dirty="0">
              <a:cs typeface="Calibri"/>
            </a:endParaRPr>
          </a:p>
          <a:p>
            <a:pPr indent="-228600">
              <a:lnSpc>
                <a:spcPct val="90000"/>
              </a:lnSpc>
              <a:spcAft>
                <a:spcPts val="600"/>
              </a:spcAft>
              <a:buFont typeface="Arial" panose="020B0604020202020204" pitchFamily="34" charset="0"/>
              <a:buChar char="•"/>
            </a:pPr>
            <a:endParaRPr lang="en-US" b="1" i="1" dirty="0">
              <a:cs typeface="Calibri"/>
            </a:endParaRPr>
          </a:p>
          <a:p>
            <a:pPr indent="-228600">
              <a:lnSpc>
                <a:spcPct val="90000"/>
              </a:lnSpc>
              <a:spcAft>
                <a:spcPts val="600"/>
              </a:spcAft>
              <a:buFont typeface="Arial" panose="020B0604020202020204" pitchFamily="34" charset="0"/>
              <a:buChar char="•"/>
            </a:pPr>
            <a:r>
              <a:rPr lang="en-US" b="1" i="1" dirty="0"/>
              <a:t>To create a new material </a:t>
            </a:r>
            <a:r>
              <a:rPr lang="en-US" b="1" i="1" err="1"/>
              <a:t>intially</a:t>
            </a:r>
            <a:r>
              <a:rPr lang="en-US" b="1" i="1" dirty="0"/>
              <a:t> we have to allow the " </a:t>
            </a:r>
            <a:r>
              <a:rPr lang="en-US" b="1" i="1" err="1"/>
              <a:t>use_nodes</a:t>
            </a:r>
            <a:r>
              <a:rPr lang="en-US" b="1" i="1" dirty="0"/>
              <a:t> = True " </a:t>
            </a:r>
            <a:r>
              <a:rPr lang="en-US" b="1" i="1" err="1"/>
              <a:t>api</a:t>
            </a:r>
            <a:r>
              <a:rPr lang="en-US" b="1" i="1" dirty="0"/>
              <a:t> to use nodes functionality.</a:t>
            </a:r>
            <a:endParaRPr lang="en-US" b="1" i="1" dirty="0">
              <a:cs typeface="Calibri"/>
            </a:endParaRPr>
          </a:p>
          <a:p>
            <a:pPr indent="-228600">
              <a:lnSpc>
                <a:spcPct val="90000"/>
              </a:lnSpc>
              <a:spcAft>
                <a:spcPts val="600"/>
              </a:spcAft>
              <a:buFont typeface="Arial" panose="020B0604020202020204" pitchFamily="34" charset="0"/>
              <a:buChar char="•"/>
            </a:pPr>
            <a:endParaRPr lang="en-US" b="1" i="1" dirty="0">
              <a:cs typeface="Calibri"/>
            </a:endParaRPr>
          </a:p>
          <a:p>
            <a:pPr indent="-228600">
              <a:lnSpc>
                <a:spcPct val="90000"/>
              </a:lnSpc>
              <a:spcAft>
                <a:spcPts val="600"/>
              </a:spcAft>
              <a:buFont typeface="Arial" panose="020B0604020202020204" pitchFamily="34" charset="0"/>
              <a:buChar char="•"/>
            </a:pPr>
            <a:r>
              <a:rPr lang="en-US" b="1" i="1" dirty="0"/>
              <a:t>While creating different material shaders  there will be different shader nodes like glass metallic and jelly.</a:t>
            </a:r>
            <a:endParaRPr lang="en-US" b="1" i="1" dirty="0">
              <a:cs typeface="Calibri"/>
            </a:endParaRPr>
          </a:p>
          <a:p>
            <a:pPr indent="-228600">
              <a:lnSpc>
                <a:spcPct val="90000"/>
              </a:lnSpc>
              <a:spcAft>
                <a:spcPts val="600"/>
              </a:spcAft>
              <a:buFont typeface="Arial" panose="020B0604020202020204" pitchFamily="34" charset="0"/>
              <a:buChar char="•"/>
            </a:pPr>
            <a:endParaRPr lang="en-US" b="1" i="1" dirty="0">
              <a:cs typeface="Calibri"/>
            </a:endParaRPr>
          </a:p>
          <a:p>
            <a:pPr indent="-228600">
              <a:lnSpc>
                <a:spcPct val="90000"/>
              </a:lnSpc>
              <a:spcAft>
                <a:spcPts val="600"/>
              </a:spcAft>
              <a:buFont typeface="Arial" panose="020B0604020202020204" pitchFamily="34" charset="0"/>
              <a:buChar char="•"/>
            </a:pPr>
            <a:r>
              <a:rPr lang="en-US" b="1" i="1" dirty="0"/>
              <a:t>Now we can generate the image and have to save that image in PNG format and which looks more realistic due to using of different materials.</a:t>
            </a:r>
            <a:endParaRPr lang="en-US" b="1" i="1" dirty="0">
              <a:cs typeface="Calibri"/>
            </a:endParaRPr>
          </a:p>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158072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35D27A97-09DE-3783-4DDE-3B8597C4B997}"/>
              </a:ext>
            </a:extLst>
          </p:cNvPr>
          <p:cNvPicPr>
            <a:picLocks noChangeAspect="1"/>
          </p:cNvPicPr>
          <p:nvPr/>
        </p:nvPicPr>
        <p:blipFill rotWithShape="1">
          <a:blip r:embed="rId2"/>
          <a:srcRect b="807"/>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5663761-C991-095E-9F18-0BC83B8DC632}"/>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i="1"/>
              <a:t>No by using the euler function we can rotate the camera  around the object by using the "TRACK_TO" built-in function to follow a single object to track.</a:t>
            </a:r>
          </a:p>
          <a:p>
            <a:pPr indent="-228600">
              <a:lnSpc>
                <a:spcPct val="90000"/>
              </a:lnSpc>
              <a:spcAft>
                <a:spcPts val="600"/>
              </a:spcAft>
              <a:buFont typeface="Arial" panose="020B0604020202020204" pitchFamily="34" charset="0"/>
              <a:buChar char="•"/>
            </a:pPr>
            <a:endParaRPr lang="en-US" sz="2000" i="1"/>
          </a:p>
          <a:p>
            <a:pPr indent="-228600">
              <a:lnSpc>
                <a:spcPct val="90000"/>
              </a:lnSpc>
              <a:spcAft>
                <a:spcPts val="600"/>
              </a:spcAft>
              <a:buFont typeface="Arial" panose="020B0604020202020204" pitchFamily="34" charset="0"/>
              <a:buChar char="•"/>
            </a:pPr>
            <a:r>
              <a:rPr lang="en-US" sz="2000" i="1"/>
              <a:t>From this we can observe how to rotate a virtual camera around an image and  use it to render from 3D to 2D from different viewpoints using the Blender API.</a:t>
            </a:r>
            <a:r>
              <a:rPr lang="en-US" sz="2000"/>
              <a:t>​</a:t>
            </a:r>
          </a:p>
        </p:txBody>
      </p:sp>
    </p:spTree>
    <p:extLst>
      <p:ext uri="{BB962C8B-B14F-4D97-AF65-F5344CB8AC3E}">
        <p14:creationId xmlns:p14="http://schemas.microsoft.com/office/powerpoint/2010/main" val="706553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FC0DD77-4EC9-A315-E705-3A043584837A}"/>
              </a:ext>
            </a:extLst>
          </p:cNvPr>
          <p:cNvPicPr>
            <a:picLocks noChangeAspect="1"/>
          </p:cNvPicPr>
          <p:nvPr/>
        </p:nvPicPr>
        <p:blipFill rotWithShape="1">
          <a:blip r:embed="rId2"/>
          <a:srcRect t="1014" b="23088"/>
          <a:stretch/>
        </p:blipFill>
        <p:spPr>
          <a:xfrm>
            <a:off x="4267201" y="10"/>
            <a:ext cx="7924800" cy="3383270"/>
          </a:xfrm>
          <a:prstGeom prst="rect">
            <a:avLst/>
          </a:prstGeom>
        </p:spPr>
      </p:pic>
      <p:pic>
        <p:nvPicPr>
          <p:cNvPr id="3" name="Picture 3">
            <a:extLst>
              <a:ext uri="{FF2B5EF4-FFF2-40B4-BE49-F238E27FC236}">
                <a16:creationId xmlns:a16="http://schemas.microsoft.com/office/drawing/2014/main" id="{B2FF293B-25E2-9FD8-ACDD-B76A236C617D}"/>
              </a:ext>
            </a:extLst>
          </p:cNvPr>
          <p:cNvPicPr>
            <a:picLocks noChangeAspect="1"/>
          </p:cNvPicPr>
          <p:nvPr/>
        </p:nvPicPr>
        <p:blipFill rotWithShape="1">
          <a:blip r:embed="rId3"/>
          <a:srcRect t="776" r="2" b="19622"/>
          <a:stretch/>
        </p:blipFill>
        <p:spPr>
          <a:xfrm>
            <a:off x="4650916" y="3474720"/>
            <a:ext cx="7555832" cy="3383280"/>
          </a:xfrm>
          <a:prstGeom prst="rect">
            <a:avLst/>
          </a:prstGeom>
        </p:spPr>
      </p:pic>
      <p:sp useBgFill="1">
        <p:nvSpPr>
          <p:cNvPr id="25"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A37E208F-B84D-1558-1808-DC3042E1E9AC}"/>
              </a:ext>
            </a:extLst>
          </p:cNvPr>
          <p:cNvSpPr txBox="1"/>
          <p:nvPr/>
        </p:nvSpPr>
        <p:spPr>
          <a:xfrm>
            <a:off x="3159506" y="-1058174"/>
            <a:ext cx="3992700" cy="387719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endParaRPr lang="en-US" sz="6000" dirty="0">
              <a:latin typeface="+mj-lt"/>
              <a:ea typeface="+mj-ea"/>
              <a:cs typeface="Calibri Light"/>
            </a:endParaRPr>
          </a:p>
          <a:p>
            <a:pPr>
              <a:lnSpc>
                <a:spcPct val="90000"/>
              </a:lnSpc>
              <a:spcBef>
                <a:spcPct val="0"/>
              </a:spcBef>
              <a:spcAft>
                <a:spcPts val="600"/>
              </a:spcAft>
            </a:pPr>
            <a:r>
              <a:rPr lang="en-US" sz="4800" b="1" dirty="0">
                <a:solidFill>
                  <a:srgbClr val="222222"/>
                </a:solidFill>
                <a:latin typeface="Calibri"/>
                <a:ea typeface="+mj-ea"/>
                <a:cs typeface="Calibri"/>
              </a:rPr>
              <a:t>30</a:t>
            </a:r>
            <a:r>
              <a:rPr lang="en-US" sz="4800" b="1" dirty="0">
                <a:solidFill>
                  <a:srgbClr val="222222"/>
                </a:solidFill>
              </a:rPr>
              <a:t>°</a:t>
            </a:r>
            <a:endParaRPr lang="en-US" sz="4800">
              <a:latin typeface="Calibri" panose="020F0502020204030204"/>
              <a:ea typeface="+mj-ea"/>
              <a:cs typeface="Calibri" panose="020F0502020204030204"/>
            </a:endParaRPr>
          </a:p>
          <a:p>
            <a:pPr>
              <a:lnSpc>
                <a:spcPct val="90000"/>
              </a:lnSpc>
              <a:spcBef>
                <a:spcPct val="0"/>
              </a:spcBef>
              <a:spcAft>
                <a:spcPts val="600"/>
              </a:spcAft>
            </a:pPr>
            <a:endParaRPr lang="en-US" sz="2800" dirty="0">
              <a:ea typeface="+mj-ea"/>
              <a:cs typeface="Calibri"/>
            </a:endParaRPr>
          </a:p>
        </p:txBody>
      </p:sp>
      <p:sp>
        <p:nvSpPr>
          <p:cNvPr id="6" name="TextBox 5">
            <a:extLst>
              <a:ext uri="{FF2B5EF4-FFF2-40B4-BE49-F238E27FC236}">
                <a16:creationId xmlns:a16="http://schemas.microsoft.com/office/drawing/2014/main" id="{8E19F1E2-4E41-D9A1-85AB-37E118F54F31}"/>
              </a:ext>
            </a:extLst>
          </p:cNvPr>
          <p:cNvSpPr txBox="1"/>
          <p:nvPr/>
        </p:nvSpPr>
        <p:spPr>
          <a:xfrm>
            <a:off x="3157268" y="4753154"/>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rgbClr val="222222"/>
                </a:solidFill>
                <a:latin typeface="Circular"/>
              </a:rPr>
              <a:t>0°</a:t>
            </a:r>
          </a:p>
        </p:txBody>
      </p:sp>
    </p:spTree>
    <p:extLst>
      <p:ext uri="{BB962C8B-B14F-4D97-AF65-F5344CB8AC3E}">
        <p14:creationId xmlns:p14="http://schemas.microsoft.com/office/powerpoint/2010/main" val="257894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B42A1F5-5AA3-64B3-0552-F2CFB822C408}"/>
              </a:ext>
            </a:extLst>
          </p:cNvPr>
          <p:cNvSpPr txBox="1"/>
          <p:nvPr/>
        </p:nvSpPr>
        <p:spPr>
          <a:xfrm>
            <a:off x="1600200" y="1499410"/>
            <a:ext cx="4619621" cy="384366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i="1" dirty="0"/>
              <a:t>From starting of this project we started working on the blender to generate a modular 3D human model for observing different variations :</a:t>
            </a:r>
            <a:endParaRPr lang="en-US" sz="2000" i="1" dirty="0">
              <a:cs typeface="Calibri"/>
            </a:endParaRPr>
          </a:p>
          <a:p>
            <a:pPr indent="-228600">
              <a:lnSpc>
                <a:spcPct val="90000"/>
              </a:lnSpc>
              <a:spcAft>
                <a:spcPts val="600"/>
              </a:spcAft>
              <a:buFont typeface="Arial" panose="020B0604020202020204" pitchFamily="34" charset="0"/>
              <a:buChar char="•"/>
            </a:pPr>
            <a:endParaRPr lang="en-US" sz="2000" i="1" dirty="0">
              <a:cs typeface="Calibri"/>
            </a:endParaRPr>
          </a:p>
          <a:p>
            <a:pPr indent="-228600">
              <a:lnSpc>
                <a:spcPct val="90000"/>
              </a:lnSpc>
              <a:spcAft>
                <a:spcPts val="600"/>
              </a:spcAft>
              <a:buFont typeface="Arial" panose="020B0604020202020204" pitchFamily="34" charset="0"/>
              <a:buChar char="•"/>
            </a:pPr>
            <a:endParaRPr lang="en-US" sz="2000" i="1" dirty="0">
              <a:cs typeface="Calibri"/>
            </a:endParaRPr>
          </a:p>
          <a:p>
            <a:pPr indent="-228600">
              <a:lnSpc>
                <a:spcPct val="90000"/>
              </a:lnSpc>
              <a:spcAft>
                <a:spcPts val="600"/>
              </a:spcAft>
              <a:buFont typeface="Arial" panose="020B0604020202020204" pitchFamily="34" charset="0"/>
              <a:buChar char="•"/>
            </a:pPr>
            <a:r>
              <a:rPr lang="en-US" sz="2000" i="1" dirty="0"/>
              <a:t>•Appearance (Identities – racial, face shape, eyes)</a:t>
            </a:r>
            <a:endParaRPr lang="en-US" sz="2000" i="1" dirty="0">
              <a:cs typeface="Calibri"/>
            </a:endParaRPr>
          </a:p>
          <a:p>
            <a:pPr indent="-228600">
              <a:lnSpc>
                <a:spcPct val="90000"/>
              </a:lnSpc>
              <a:spcAft>
                <a:spcPts val="600"/>
              </a:spcAft>
              <a:buFont typeface="Arial" panose="020B0604020202020204" pitchFamily="34" charset="0"/>
              <a:buChar char="•"/>
            </a:pPr>
            <a:r>
              <a:rPr lang="en-US" sz="2000" i="1" dirty="0"/>
              <a:t>•Hair style and color</a:t>
            </a:r>
            <a:endParaRPr lang="en-US" sz="2000" i="1" dirty="0">
              <a:cs typeface="Calibri"/>
            </a:endParaRPr>
          </a:p>
          <a:p>
            <a:pPr indent="-228600">
              <a:lnSpc>
                <a:spcPct val="90000"/>
              </a:lnSpc>
              <a:spcAft>
                <a:spcPts val="600"/>
              </a:spcAft>
              <a:buFont typeface="Arial" panose="020B0604020202020204" pitchFamily="34" charset="0"/>
              <a:buChar char="•"/>
            </a:pPr>
            <a:r>
              <a:rPr lang="en-US" sz="2000" i="1" dirty="0"/>
              <a:t>•Eyebrows and Facial Hair styles</a:t>
            </a:r>
            <a:endParaRPr lang="en-US" sz="2000" i="1" dirty="0">
              <a:cs typeface="Calibri"/>
            </a:endParaRPr>
          </a:p>
          <a:p>
            <a:pPr indent="-228600">
              <a:lnSpc>
                <a:spcPct val="90000"/>
              </a:lnSpc>
              <a:spcAft>
                <a:spcPts val="600"/>
              </a:spcAft>
              <a:buFont typeface="Arial" panose="020B0604020202020204" pitchFamily="34" charset="0"/>
              <a:buChar char="•"/>
            </a:pPr>
            <a:r>
              <a:rPr lang="en-US" sz="2000" i="1" dirty="0"/>
              <a:t>•Skin tone changes</a:t>
            </a:r>
            <a:endParaRPr lang="en-US" sz="2000" i="1" dirty="0">
              <a:cs typeface="Calibri"/>
            </a:endParaRPr>
          </a:p>
          <a:p>
            <a:pPr indent="-228600">
              <a:lnSpc>
                <a:spcPct val="90000"/>
              </a:lnSpc>
              <a:spcAft>
                <a:spcPts val="600"/>
              </a:spcAft>
              <a:buFont typeface="Arial" panose="020B0604020202020204" pitchFamily="34" charset="0"/>
              <a:buChar char="•"/>
            </a:pPr>
            <a:r>
              <a:rPr lang="en-US" sz="2000" i="1" dirty="0"/>
              <a:t>•Clothes and (props such as caps and glasses)</a:t>
            </a:r>
            <a:endParaRPr lang="en-US" sz="2000" i="1" dirty="0">
              <a:cs typeface="Calibri"/>
            </a:endParaRPr>
          </a:p>
          <a:p>
            <a:pPr indent="-228600">
              <a:lnSpc>
                <a:spcPct val="90000"/>
              </a:lnSpc>
              <a:spcAft>
                <a:spcPts val="600"/>
              </a:spcAft>
              <a:buFont typeface="Arial" panose="020B0604020202020204" pitchFamily="34" charset="0"/>
              <a:buChar char="•"/>
            </a:pPr>
            <a:endParaRPr lang="en-US" sz="1700"/>
          </a:p>
        </p:txBody>
      </p:sp>
      <p:pic>
        <p:nvPicPr>
          <p:cNvPr id="3" name="Picture 3" descr="A picture containing person&#10;&#10;Description automatically generated">
            <a:extLst>
              <a:ext uri="{FF2B5EF4-FFF2-40B4-BE49-F238E27FC236}">
                <a16:creationId xmlns:a16="http://schemas.microsoft.com/office/drawing/2014/main" id="{D39CD91B-DE1A-46A1-CC83-6F63EFA1C951}"/>
              </a:ext>
            </a:extLst>
          </p:cNvPr>
          <p:cNvPicPr>
            <a:picLocks noChangeAspect="1"/>
          </p:cNvPicPr>
          <p:nvPr/>
        </p:nvPicPr>
        <p:blipFill rotWithShape="1">
          <a:blip r:embed="rId2"/>
          <a:srcRect l="2208" r="1040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0565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1" descr="A picture containing different, trouser&#10;&#10;Description automatically generated">
            <a:extLst>
              <a:ext uri="{FF2B5EF4-FFF2-40B4-BE49-F238E27FC236}">
                <a16:creationId xmlns:a16="http://schemas.microsoft.com/office/drawing/2014/main" id="{C59A593D-F81F-51F7-BDE6-A3311C64545A}"/>
              </a:ext>
            </a:extLst>
          </p:cNvPr>
          <p:cNvPicPr>
            <a:picLocks noChangeAspect="1"/>
          </p:cNvPicPr>
          <p:nvPr/>
        </p:nvPicPr>
        <p:blipFill rotWithShape="1">
          <a:blip r:embed="rId2"/>
          <a:srcRect t="14249" b="11000"/>
          <a:stretch/>
        </p:blipFill>
        <p:spPr>
          <a:xfrm>
            <a:off x="-73721" y="10"/>
            <a:ext cx="12265721" cy="6857990"/>
          </a:xfrm>
          <a:prstGeom prst="rect">
            <a:avLst/>
          </a:prstGeom>
        </p:spPr>
      </p:pic>
    </p:spTree>
    <p:extLst>
      <p:ext uri="{BB962C8B-B14F-4D97-AF65-F5344CB8AC3E}">
        <p14:creationId xmlns:p14="http://schemas.microsoft.com/office/powerpoint/2010/main" val="2726016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2BE53F-8C6B-7A72-35BC-0D440828B264}"/>
              </a:ext>
            </a:extLst>
          </p:cNvPr>
          <p:cNvSpPr txBox="1"/>
          <p:nvPr/>
        </p:nvSpPr>
        <p:spPr>
          <a:xfrm>
            <a:off x="363187" y="820815"/>
            <a:ext cx="5608244" cy="28622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b="1" i="1" dirty="0">
                <a:solidFill>
                  <a:schemeClr val="bg1">
                    <a:alpha val="80000"/>
                  </a:schemeClr>
                </a:solidFill>
              </a:rPr>
              <a:t>Drawbacks from blender and unity</a:t>
            </a:r>
            <a:endParaRPr lang="en-US" sz="1600" b="1" i="1" dirty="0">
              <a:solidFill>
                <a:schemeClr val="bg1">
                  <a:alpha val="80000"/>
                </a:schemeClr>
              </a:solidFill>
              <a:cs typeface="Calibri"/>
            </a:endParaRPr>
          </a:p>
          <a:p>
            <a:pPr indent="-228600">
              <a:lnSpc>
                <a:spcPct val="90000"/>
              </a:lnSpc>
              <a:spcAft>
                <a:spcPts val="600"/>
              </a:spcAft>
              <a:buFont typeface="Arial" panose="020B0604020202020204" pitchFamily="34" charset="0"/>
              <a:buChar char="•"/>
            </a:pPr>
            <a:endParaRPr lang="en-US" sz="1600" b="1" i="1"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r>
              <a:rPr lang="en-US" sz="1600" dirty="0">
                <a:solidFill>
                  <a:schemeClr val="bg1">
                    <a:alpha val="80000"/>
                  </a:schemeClr>
                </a:solidFill>
              </a:rPr>
              <a:t>Blender is well known for its easy workflow. The software is very customizable with hotkeys and layout changes. Blender also integrates with many other programs for easy importing and exporting of files.</a:t>
            </a: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r>
              <a:rPr lang="en-US" sz="1600" dirty="0">
                <a:solidFill>
                  <a:schemeClr val="bg1">
                    <a:alpha val="80000"/>
                  </a:schemeClr>
                </a:solidFill>
              </a:rPr>
              <a:t>One drawback of both programs is the computing power that is needed to keep each program running. It can be a big stress on a computer to run Blender or Unity, especially while rendering.</a:t>
            </a: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r>
              <a:rPr lang="en-US" sz="1600" dirty="0">
                <a:solidFill>
                  <a:schemeClr val="bg1">
                    <a:alpha val="80000"/>
                  </a:schemeClr>
                </a:solidFill>
              </a:rPr>
              <a:t>Blender uses Cycles, a ray-trace-based render engine. It can utilize multiple CPU and GPU cores for geometry, subdivision, displacement, shading, lighting, motion blur, and many more aspects of 3D rendering.</a:t>
            </a: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r>
              <a:rPr lang="en-US" sz="1600" dirty="0">
                <a:solidFill>
                  <a:schemeClr val="bg1">
                    <a:alpha val="80000"/>
                  </a:schemeClr>
                </a:solidFill>
              </a:rPr>
              <a:t>Unity uses the Universal Rendering Pipeline for rendering, a scalable multiplatform pipeline.</a:t>
            </a: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r>
              <a:rPr lang="en-US" sz="1600" dirty="0">
                <a:solidFill>
                  <a:schemeClr val="bg1">
                    <a:alpha val="80000"/>
                  </a:schemeClr>
                </a:solidFill>
              </a:rPr>
              <a:t>Unity has a wide range of 3D features that make it great for 3D design. The software can be used for 3D modeling, animation, rendering</a:t>
            </a:r>
            <a:endParaRPr lang="en-US" sz="1600" dirty="0">
              <a:solidFill>
                <a:schemeClr val="bg1">
                  <a:alpha val="80000"/>
                </a:schemeClr>
              </a:solidFill>
              <a:cs typeface="Calibri"/>
            </a:endParaRPr>
          </a:p>
          <a:p>
            <a:pPr marL="457200" indent="-228600">
              <a:lnSpc>
                <a:spcPct val="90000"/>
              </a:lnSpc>
              <a:spcAft>
                <a:spcPts val="600"/>
              </a:spcAft>
              <a:buFont typeface="Arial" panose="020B0604020202020204" pitchFamily="34" charset="0"/>
              <a:buChar char="•"/>
            </a:pPr>
            <a:endParaRPr lang="en-US" sz="1000" dirty="0">
              <a:solidFill>
                <a:schemeClr val="bg1">
                  <a:alpha val="80000"/>
                </a:schemeClr>
              </a:solidFill>
              <a:cs typeface="Calibri"/>
            </a:endParaRPr>
          </a:p>
        </p:txBody>
      </p:sp>
      <p:pic>
        <p:nvPicPr>
          <p:cNvPr id="3" name="Picture 3" descr="A picture containing text&#10;&#10;Description automatically generated">
            <a:extLst>
              <a:ext uri="{FF2B5EF4-FFF2-40B4-BE49-F238E27FC236}">
                <a16:creationId xmlns:a16="http://schemas.microsoft.com/office/drawing/2014/main" id="{9ACEBD4F-6185-E612-FF98-5CF041AF8F73}"/>
              </a:ext>
            </a:extLst>
          </p:cNvPr>
          <p:cNvPicPr>
            <a:picLocks noChangeAspect="1"/>
          </p:cNvPicPr>
          <p:nvPr/>
        </p:nvPicPr>
        <p:blipFill rotWithShape="1">
          <a:blip r:embed="rId2"/>
          <a:srcRect l="3501" r="33073"/>
          <a:stretch/>
        </p:blipFill>
        <p:spPr>
          <a:xfrm>
            <a:off x="6175169" y="821583"/>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0" name="Group 9">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1" name="Freeform: Shape 10">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924452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8D5616F9BF194488B07F0627BAB481" ma:contentTypeVersion="0" ma:contentTypeDescription="Create a new document." ma:contentTypeScope="" ma:versionID="a03a99aabb1e89e7b494f7f7c7c53837">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A45360-03A4-4567-9FDE-03C8691D85E2}">
  <ds:schemaRefs>
    <ds:schemaRef ds:uri="http://schemas.microsoft.com/sharepoint/v3/contenttype/forms"/>
  </ds:schemaRefs>
</ds:datastoreItem>
</file>

<file path=customXml/itemProps2.xml><?xml version="1.0" encoding="utf-8"?>
<ds:datastoreItem xmlns:ds="http://schemas.openxmlformats.org/officeDocument/2006/customXml" ds:itemID="{BCC52CD1-58C0-485B-9619-B9EBD43EE18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54A7D69-8D57-4DF2-9544-252FB4EB0280}">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Hashmi/Tech Mgmt /SRI-Bangalore/Professional/삼성전자</dc:creator>
  <cp:revision>760</cp:revision>
  <cp:lastPrinted>2019-06-27T12:08:24Z</cp:lastPrinted>
  <dcterms:created xsi:type="dcterms:W3CDTF">2019-04-12T08:37:01Z</dcterms:created>
  <dcterms:modified xsi:type="dcterms:W3CDTF">2023-06-03T09:57:45Z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C:\Users\parina.kolhe\Downloads\MEntor_Feedback\MSRIT\Intelligent Bixby responses using collaborative recommendations_feedback.pptx</vt:lpwstr>
  </property>
  <property fmtid="{D5CDD505-2E9C-101B-9397-08002B2CF9AE}" pid="4" name="ContentTypeId">
    <vt:lpwstr>0x010100168D5616F9BF194488B07F0627BAB481</vt:lpwstr>
  </property>
</Properties>
</file>